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 id="257" r:id="rId3"/>
    <p:sldId id="258" r:id="rId4"/>
    <p:sldId id="259" r:id="rId5"/>
    <p:sldId id="260" r:id="rId6"/>
    <p:sldId id="270" r:id="rId7"/>
    <p:sldId id="269" r:id="rId8"/>
    <p:sldId id="261" r:id="rId9"/>
    <p:sldId id="262" r:id="rId10"/>
    <p:sldId id="263" r:id="rId11"/>
    <p:sldId id="264" r:id="rId12"/>
    <p:sldId id="265" r:id="rId13"/>
    <p:sldId id="268" r:id="rId14"/>
    <p:sldId id="271" r:id="rId15"/>
    <p:sldId id="266" r:id="rId16"/>
    <p:sldId id="267"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1" d="100"/>
          <a:sy n="81" d="100"/>
        </p:scale>
        <p:origin x="725"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5/10/relationships/revisionInfo" Target="revisionInfo.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CFE9DE32-F482-46B8-9BAE-3D50FAC5773F}" type="datetimeFigureOut">
              <a:rPr lang="en-IN" smtClean="0"/>
              <a:t>14-12-2017</a:t>
            </a:fld>
            <a:endParaRPr lang="en-IN"/>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IN"/>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D264815D-D781-46B1-B45A-5F63FC6281AB}" type="slidenum">
              <a:rPr lang="en-IN" smtClean="0"/>
              <a:t>‹#›</a:t>
            </a:fld>
            <a:endParaRPr lang="en-IN"/>
          </a:p>
        </p:txBody>
      </p:sp>
    </p:spTree>
    <p:extLst>
      <p:ext uri="{BB962C8B-B14F-4D97-AF65-F5344CB8AC3E}">
        <p14:creationId xmlns:p14="http://schemas.microsoft.com/office/powerpoint/2010/main" val="28582697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CFE9DE32-F482-46B8-9BAE-3D50FAC5773F}" type="datetimeFigureOut">
              <a:rPr lang="en-IN" smtClean="0"/>
              <a:t>14-12-2017</a:t>
            </a:fld>
            <a:endParaRPr lang="en-IN"/>
          </a:p>
        </p:txBody>
      </p:sp>
      <p:sp>
        <p:nvSpPr>
          <p:cNvPr id="6" name="Footer Placeholder 5"/>
          <p:cNvSpPr>
            <a:spLocks noGrp="1"/>
          </p:cNvSpPr>
          <p:nvPr>
            <p:ph type="ftr" sz="quarter" idx="11"/>
          </p:nvPr>
        </p:nvSpPr>
        <p:spPr/>
        <p:txBody>
          <a:bodyPr/>
          <a:lstStyle/>
          <a:p>
            <a:endParaRPr lang="en-IN"/>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264815D-D781-46B1-B45A-5F63FC6281AB}" type="slidenum">
              <a:rPr lang="en-IN" smtClean="0"/>
              <a:t>‹#›</a:t>
            </a:fld>
            <a:endParaRPr lang="en-IN"/>
          </a:p>
        </p:txBody>
      </p:sp>
    </p:spTree>
    <p:extLst>
      <p:ext uri="{BB962C8B-B14F-4D97-AF65-F5344CB8AC3E}">
        <p14:creationId xmlns:p14="http://schemas.microsoft.com/office/powerpoint/2010/main" val="25803079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CFE9DE32-F482-46B8-9BAE-3D50FAC5773F}" type="datetimeFigureOut">
              <a:rPr lang="en-IN" smtClean="0"/>
              <a:t>14-12-2017</a:t>
            </a:fld>
            <a:endParaRPr lang="en-IN"/>
          </a:p>
        </p:txBody>
      </p:sp>
      <p:sp>
        <p:nvSpPr>
          <p:cNvPr id="5" name="Footer Placeholder 4"/>
          <p:cNvSpPr>
            <a:spLocks noGrp="1"/>
          </p:cNvSpPr>
          <p:nvPr>
            <p:ph type="ftr" sz="quarter" idx="11"/>
          </p:nvPr>
        </p:nvSpPr>
        <p:spPr/>
        <p:txBody>
          <a:bodyPr/>
          <a:lstStyle/>
          <a:p>
            <a:endParaRPr lang="en-IN"/>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264815D-D781-46B1-B45A-5F63FC6281AB}" type="slidenum">
              <a:rPr lang="en-IN" smtClean="0"/>
              <a:t>‹#›</a:t>
            </a:fld>
            <a:endParaRPr lang="en-IN"/>
          </a:p>
        </p:txBody>
      </p:sp>
    </p:spTree>
    <p:extLst>
      <p:ext uri="{BB962C8B-B14F-4D97-AF65-F5344CB8AC3E}">
        <p14:creationId xmlns:p14="http://schemas.microsoft.com/office/powerpoint/2010/main" val="392314376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CFE9DE32-F482-46B8-9BAE-3D50FAC5773F}" type="datetimeFigureOut">
              <a:rPr lang="en-IN" smtClean="0"/>
              <a:t>14-12-2017</a:t>
            </a:fld>
            <a:endParaRPr lang="en-IN"/>
          </a:p>
        </p:txBody>
      </p:sp>
      <p:sp>
        <p:nvSpPr>
          <p:cNvPr id="5" name="Footer Placeholder 4"/>
          <p:cNvSpPr>
            <a:spLocks noGrp="1"/>
          </p:cNvSpPr>
          <p:nvPr>
            <p:ph type="ftr" sz="quarter" idx="11"/>
          </p:nvPr>
        </p:nvSpPr>
        <p:spPr/>
        <p:txBody>
          <a:bodyPr/>
          <a:lstStyle/>
          <a:p>
            <a:endParaRPr lang="en-IN"/>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264815D-D781-46B1-B45A-5F63FC6281AB}" type="slidenum">
              <a:rPr lang="en-IN" smtClean="0"/>
              <a:t>‹#›</a:t>
            </a:fld>
            <a:endParaRPr lang="en-IN"/>
          </a:p>
        </p:txBody>
      </p:sp>
    </p:spTree>
    <p:extLst>
      <p:ext uri="{BB962C8B-B14F-4D97-AF65-F5344CB8AC3E}">
        <p14:creationId xmlns:p14="http://schemas.microsoft.com/office/powerpoint/2010/main" val="282366528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FE9DE32-F482-46B8-9BAE-3D50FAC5773F}" type="datetimeFigureOut">
              <a:rPr lang="en-IN" smtClean="0"/>
              <a:t>14-12-2017</a:t>
            </a:fld>
            <a:endParaRPr lang="en-IN"/>
          </a:p>
        </p:txBody>
      </p:sp>
      <p:sp>
        <p:nvSpPr>
          <p:cNvPr id="5" name="Footer Placeholder 4"/>
          <p:cNvSpPr>
            <a:spLocks noGrp="1"/>
          </p:cNvSpPr>
          <p:nvPr>
            <p:ph type="ftr" sz="quarter" idx="11"/>
          </p:nvPr>
        </p:nvSpPr>
        <p:spPr/>
        <p:txBody>
          <a:bodyPr/>
          <a:lstStyle/>
          <a:p>
            <a:endParaRPr lang="en-IN"/>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264815D-D781-46B1-B45A-5F63FC6281AB}" type="slidenum">
              <a:rPr lang="en-IN" smtClean="0"/>
              <a:t>‹#›</a:t>
            </a:fld>
            <a:endParaRPr lang="en-IN"/>
          </a:p>
        </p:txBody>
      </p:sp>
    </p:spTree>
    <p:extLst>
      <p:ext uri="{BB962C8B-B14F-4D97-AF65-F5344CB8AC3E}">
        <p14:creationId xmlns:p14="http://schemas.microsoft.com/office/powerpoint/2010/main" val="345187655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CFE9DE32-F482-46B8-9BAE-3D50FAC5773F}" type="datetimeFigureOut">
              <a:rPr lang="en-IN" smtClean="0"/>
              <a:t>14-12-2017</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D264815D-D781-46B1-B45A-5F63FC6281AB}" type="slidenum">
              <a:rPr lang="en-IN" smtClean="0"/>
              <a:t>‹#›</a:t>
            </a:fld>
            <a:endParaRPr lang="en-IN"/>
          </a:p>
        </p:txBody>
      </p:sp>
    </p:spTree>
    <p:extLst>
      <p:ext uri="{BB962C8B-B14F-4D97-AF65-F5344CB8AC3E}">
        <p14:creationId xmlns:p14="http://schemas.microsoft.com/office/powerpoint/2010/main" val="33164157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CFE9DE32-F482-46B8-9BAE-3D50FAC5773F}" type="datetimeFigureOut">
              <a:rPr lang="en-IN" smtClean="0"/>
              <a:t>14-12-2017</a:t>
            </a:fld>
            <a:endParaRPr lang="en-IN"/>
          </a:p>
        </p:txBody>
      </p:sp>
      <p:sp>
        <p:nvSpPr>
          <p:cNvPr id="8" name="Footer Placeholder 7"/>
          <p:cNvSpPr>
            <a:spLocks noGrp="1"/>
          </p:cNvSpPr>
          <p:nvPr>
            <p:ph type="ftr" sz="quarter" idx="11"/>
          </p:nvPr>
        </p:nvSpPr>
        <p:spPr>
          <a:xfrm>
            <a:off x="561111" y="6391838"/>
            <a:ext cx="3644282" cy="304801"/>
          </a:xfrm>
        </p:spPr>
        <p:txBody>
          <a:bodyPr/>
          <a:lstStyle/>
          <a:p>
            <a:endParaRPr lang="en-IN"/>
          </a:p>
        </p:txBody>
      </p:sp>
      <p:sp>
        <p:nvSpPr>
          <p:cNvPr id="9" name="Slide Number Placeholder 8"/>
          <p:cNvSpPr>
            <a:spLocks noGrp="1"/>
          </p:cNvSpPr>
          <p:nvPr>
            <p:ph type="sldNum" sz="quarter" idx="12"/>
          </p:nvPr>
        </p:nvSpPr>
        <p:spPr/>
        <p:txBody>
          <a:bodyPr/>
          <a:lstStyle/>
          <a:p>
            <a:fld id="{D264815D-D781-46B1-B45A-5F63FC6281AB}" type="slidenum">
              <a:rPr lang="en-IN" smtClean="0"/>
              <a:t>‹#›</a:t>
            </a:fld>
            <a:endParaRPr lang="en-IN"/>
          </a:p>
        </p:txBody>
      </p:sp>
    </p:spTree>
    <p:extLst>
      <p:ext uri="{BB962C8B-B14F-4D97-AF65-F5344CB8AC3E}">
        <p14:creationId xmlns:p14="http://schemas.microsoft.com/office/powerpoint/2010/main" val="413867844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CFE9DE32-F482-46B8-9BAE-3D50FAC5773F}" type="datetimeFigureOut">
              <a:rPr lang="en-IN" smtClean="0"/>
              <a:t>14-12-2017</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264815D-D781-46B1-B45A-5F63FC6281AB}" type="slidenum">
              <a:rPr lang="en-IN" smtClean="0"/>
              <a:t>‹#›</a:t>
            </a:fld>
            <a:endParaRPr lang="en-IN"/>
          </a:p>
        </p:txBody>
      </p:sp>
    </p:spTree>
    <p:extLst>
      <p:ext uri="{BB962C8B-B14F-4D97-AF65-F5344CB8AC3E}">
        <p14:creationId xmlns:p14="http://schemas.microsoft.com/office/powerpoint/2010/main" val="197882086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CFE9DE32-F482-46B8-9BAE-3D50FAC5773F}" type="datetimeFigureOut">
              <a:rPr lang="en-IN" smtClean="0"/>
              <a:t>14-12-2017</a:t>
            </a:fld>
            <a:endParaRPr lang="en-IN"/>
          </a:p>
        </p:txBody>
      </p:sp>
      <p:sp>
        <p:nvSpPr>
          <p:cNvPr id="5" name="Footer Placeholder 4"/>
          <p:cNvSpPr>
            <a:spLocks noGrp="1"/>
          </p:cNvSpPr>
          <p:nvPr>
            <p:ph type="ftr" sz="quarter" idx="11"/>
          </p:nvPr>
        </p:nvSpPr>
        <p:spPr/>
        <p:txBody>
          <a:bodyPr/>
          <a:lstStyle/>
          <a:p>
            <a:endParaRPr lang="en-IN"/>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264815D-D781-46B1-B45A-5F63FC6281AB}" type="slidenum">
              <a:rPr lang="en-IN" smtClean="0"/>
              <a:t>‹#›</a:t>
            </a:fld>
            <a:endParaRPr lang="en-IN"/>
          </a:p>
        </p:txBody>
      </p:sp>
    </p:spTree>
    <p:extLst>
      <p:ext uri="{BB962C8B-B14F-4D97-AF65-F5344CB8AC3E}">
        <p14:creationId xmlns:p14="http://schemas.microsoft.com/office/powerpoint/2010/main" val="3343780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FE9DE32-F482-46B8-9BAE-3D50FAC5773F}" type="datetimeFigureOut">
              <a:rPr lang="en-IN" smtClean="0"/>
              <a:t>14-12-2017</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264815D-D781-46B1-B45A-5F63FC6281AB}" type="slidenum">
              <a:rPr lang="en-IN" smtClean="0"/>
              <a:t>‹#›</a:t>
            </a:fld>
            <a:endParaRPr lang="en-IN"/>
          </a:p>
        </p:txBody>
      </p:sp>
    </p:spTree>
    <p:extLst>
      <p:ext uri="{BB962C8B-B14F-4D97-AF65-F5344CB8AC3E}">
        <p14:creationId xmlns:p14="http://schemas.microsoft.com/office/powerpoint/2010/main" val="31301492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FE9DE32-F482-46B8-9BAE-3D50FAC5773F}" type="datetimeFigureOut">
              <a:rPr lang="en-IN" smtClean="0"/>
              <a:t>14-12-2017</a:t>
            </a:fld>
            <a:endParaRPr lang="en-IN"/>
          </a:p>
        </p:txBody>
      </p:sp>
      <p:sp>
        <p:nvSpPr>
          <p:cNvPr id="5" name="Footer Placeholder 4"/>
          <p:cNvSpPr>
            <a:spLocks noGrp="1"/>
          </p:cNvSpPr>
          <p:nvPr>
            <p:ph type="ftr" sz="quarter" idx="11"/>
          </p:nvPr>
        </p:nvSpPr>
        <p:spPr/>
        <p:txBody>
          <a:bodyPr/>
          <a:lstStyle/>
          <a:p>
            <a:endParaRPr lang="en-IN"/>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264815D-D781-46B1-B45A-5F63FC6281AB}" type="slidenum">
              <a:rPr lang="en-IN" smtClean="0"/>
              <a:t>‹#›</a:t>
            </a:fld>
            <a:endParaRPr lang="en-IN"/>
          </a:p>
        </p:txBody>
      </p:sp>
    </p:spTree>
    <p:extLst>
      <p:ext uri="{BB962C8B-B14F-4D97-AF65-F5344CB8AC3E}">
        <p14:creationId xmlns:p14="http://schemas.microsoft.com/office/powerpoint/2010/main" val="38738884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FE9DE32-F482-46B8-9BAE-3D50FAC5773F}" type="datetimeFigureOut">
              <a:rPr lang="en-IN" smtClean="0"/>
              <a:t>14-12-2017</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264815D-D781-46B1-B45A-5F63FC6281AB}" type="slidenum">
              <a:rPr lang="en-IN" smtClean="0"/>
              <a:t>‹#›</a:t>
            </a:fld>
            <a:endParaRPr lang="en-IN"/>
          </a:p>
        </p:txBody>
      </p:sp>
    </p:spTree>
    <p:extLst>
      <p:ext uri="{BB962C8B-B14F-4D97-AF65-F5344CB8AC3E}">
        <p14:creationId xmlns:p14="http://schemas.microsoft.com/office/powerpoint/2010/main" val="41839735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FE9DE32-F482-46B8-9BAE-3D50FAC5773F}" type="datetimeFigureOut">
              <a:rPr lang="en-IN" smtClean="0"/>
              <a:t>14-12-2017</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D264815D-D781-46B1-B45A-5F63FC6281AB}" type="slidenum">
              <a:rPr lang="en-IN" smtClean="0"/>
              <a:t>‹#›</a:t>
            </a:fld>
            <a:endParaRPr lang="en-IN"/>
          </a:p>
        </p:txBody>
      </p:sp>
    </p:spTree>
    <p:extLst>
      <p:ext uri="{BB962C8B-B14F-4D97-AF65-F5344CB8AC3E}">
        <p14:creationId xmlns:p14="http://schemas.microsoft.com/office/powerpoint/2010/main" val="28390826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FE9DE32-F482-46B8-9BAE-3D50FAC5773F}" type="datetimeFigureOut">
              <a:rPr lang="en-IN" smtClean="0"/>
              <a:t>14-12-2017</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D264815D-D781-46B1-B45A-5F63FC6281AB}" type="slidenum">
              <a:rPr lang="en-IN" smtClean="0"/>
              <a:t>‹#›</a:t>
            </a:fld>
            <a:endParaRPr lang="en-IN"/>
          </a:p>
        </p:txBody>
      </p:sp>
    </p:spTree>
    <p:extLst>
      <p:ext uri="{BB962C8B-B14F-4D97-AF65-F5344CB8AC3E}">
        <p14:creationId xmlns:p14="http://schemas.microsoft.com/office/powerpoint/2010/main" val="2751520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FE9DE32-F482-46B8-9BAE-3D50FAC5773F}" type="datetimeFigureOut">
              <a:rPr lang="en-IN" smtClean="0"/>
              <a:t>14-12-2017</a:t>
            </a:fld>
            <a:endParaRPr lang="en-IN"/>
          </a:p>
        </p:txBody>
      </p:sp>
      <p:sp>
        <p:nvSpPr>
          <p:cNvPr id="3" name="Footer Placeholder 2"/>
          <p:cNvSpPr>
            <a:spLocks noGrp="1"/>
          </p:cNvSpPr>
          <p:nvPr>
            <p:ph type="ftr" sz="quarter" idx="11"/>
          </p:nvPr>
        </p:nvSpPr>
        <p:spPr/>
        <p:txBody>
          <a:bodyPr/>
          <a:lstStyle/>
          <a:p>
            <a:endParaRPr lang="en-IN"/>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D264815D-D781-46B1-B45A-5F63FC6281AB}" type="slidenum">
              <a:rPr lang="en-IN" smtClean="0"/>
              <a:t>‹#›</a:t>
            </a:fld>
            <a:endParaRPr lang="en-IN"/>
          </a:p>
        </p:txBody>
      </p:sp>
    </p:spTree>
    <p:extLst>
      <p:ext uri="{BB962C8B-B14F-4D97-AF65-F5344CB8AC3E}">
        <p14:creationId xmlns:p14="http://schemas.microsoft.com/office/powerpoint/2010/main" val="14302697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CFE9DE32-F482-46B8-9BAE-3D50FAC5773F}" type="datetimeFigureOut">
              <a:rPr lang="en-IN" smtClean="0"/>
              <a:t>14-12-2017</a:t>
            </a:fld>
            <a:endParaRPr lang="en-IN"/>
          </a:p>
        </p:txBody>
      </p:sp>
      <p:sp>
        <p:nvSpPr>
          <p:cNvPr id="6" name="Footer Placeholder 5"/>
          <p:cNvSpPr>
            <a:spLocks noGrp="1"/>
          </p:cNvSpPr>
          <p:nvPr>
            <p:ph type="ftr" sz="quarter" idx="11"/>
          </p:nvPr>
        </p:nvSpPr>
        <p:spPr/>
        <p:txBody>
          <a:bodyPr/>
          <a:lstStyle/>
          <a:p>
            <a:endParaRPr lang="en-IN"/>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264815D-D781-46B1-B45A-5F63FC6281AB}" type="slidenum">
              <a:rPr lang="en-IN" smtClean="0"/>
              <a:t>‹#›</a:t>
            </a:fld>
            <a:endParaRPr lang="en-IN"/>
          </a:p>
        </p:txBody>
      </p:sp>
    </p:spTree>
    <p:extLst>
      <p:ext uri="{BB962C8B-B14F-4D97-AF65-F5344CB8AC3E}">
        <p14:creationId xmlns:p14="http://schemas.microsoft.com/office/powerpoint/2010/main" val="39600812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CFE9DE32-F482-46B8-9BAE-3D50FAC5773F}" type="datetimeFigureOut">
              <a:rPr lang="en-IN" smtClean="0"/>
              <a:t>14-12-2017</a:t>
            </a:fld>
            <a:endParaRPr lang="en-IN"/>
          </a:p>
        </p:txBody>
      </p:sp>
      <p:sp>
        <p:nvSpPr>
          <p:cNvPr id="6" name="Footer Placeholder 5"/>
          <p:cNvSpPr>
            <a:spLocks noGrp="1"/>
          </p:cNvSpPr>
          <p:nvPr>
            <p:ph type="ftr" sz="quarter" idx="11"/>
          </p:nvPr>
        </p:nvSpPr>
        <p:spPr/>
        <p:txBody>
          <a:bodyPr/>
          <a:lstStyle/>
          <a:p>
            <a:endParaRPr lang="en-IN"/>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264815D-D781-46B1-B45A-5F63FC6281AB}" type="slidenum">
              <a:rPr lang="en-IN" smtClean="0"/>
              <a:t>‹#›</a:t>
            </a:fld>
            <a:endParaRPr lang="en-IN"/>
          </a:p>
        </p:txBody>
      </p:sp>
    </p:spTree>
    <p:extLst>
      <p:ext uri="{BB962C8B-B14F-4D97-AF65-F5344CB8AC3E}">
        <p14:creationId xmlns:p14="http://schemas.microsoft.com/office/powerpoint/2010/main" val="2020166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CFE9DE32-F482-46B8-9BAE-3D50FAC5773F}" type="datetimeFigureOut">
              <a:rPr lang="en-IN" smtClean="0"/>
              <a:t>14-12-2017</a:t>
            </a:fld>
            <a:endParaRPr lang="en-IN"/>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IN"/>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D264815D-D781-46B1-B45A-5F63FC6281AB}" type="slidenum">
              <a:rPr lang="en-IN" smtClean="0"/>
              <a:t>‹#›</a:t>
            </a:fld>
            <a:endParaRPr lang="en-IN"/>
          </a:p>
        </p:txBody>
      </p:sp>
    </p:spTree>
    <p:extLst>
      <p:ext uri="{BB962C8B-B14F-4D97-AF65-F5344CB8AC3E}">
        <p14:creationId xmlns:p14="http://schemas.microsoft.com/office/powerpoint/2010/main" val="221302110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Lst>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iia02.ci.unt.edu/5717/group7/Group7_Teamproject.php" TargetMode="External"/><Relationship Id="rId7" Type="http://schemas.openxmlformats.org/officeDocument/2006/relationships/hyperlink" Target="http://iia02.ci.unt.edu/5717/group7/stats.html" TargetMode="External"/><Relationship Id="rId2" Type="http://schemas.openxmlformats.org/officeDocument/2006/relationships/hyperlink" Target="http://iia02.ci.unt.edu/5717/group7/homepage.php" TargetMode="External"/><Relationship Id="rId1" Type="http://schemas.openxmlformats.org/officeDocument/2006/relationships/slideLayout" Target="../slideLayouts/slideLayout2.xml"/><Relationship Id="rId6" Type="http://schemas.openxmlformats.org/officeDocument/2006/relationships/hyperlink" Target="http://iia02.ci.unt.edu/5717/group7/post_search.html" TargetMode="External"/><Relationship Id="rId5" Type="http://schemas.openxmlformats.org/officeDocument/2006/relationships/hyperlink" Target="http://iia02.ci.unt.edu/5717/group7/rec_search.html" TargetMode="External"/><Relationship Id="rId4" Type="http://schemas.openxmlformats.org/officeDocument/2006/relationships/hyperlink" Target="http://iia02.ci.unt.edu/5717/group7/rec_entry.html"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FF3704-94D2-4E0C-81A7-C474172CD1D6}"/>
              </a:ext>
            </a:extLst>
          </p:cNvPr>
          <p:cNvSpPr>
            <a:spLocks noGrp="1"/>
          </p:cNvSpPr>
          <p:nvPr>
            <p:ph type="ctrTitle"/>
          </p:nvPr>
        </p:nvSpPr>
        <p:spPr>
          <a:xfrm>
            <a:off x="1013553" y="751352"/>
            <a:ext cx="8825658" cy="2677648"/>
          </a:xfrm>
        </p:spPr>
        <p:txBody>
          <a:bodyPr>
            <a:normAutofit fontScale="90000"/>
          </a:bodyPr>
          <a:lstStyle/>
          <a:p>
            <a:br>
              <a:rPr lang="en-IN" sz="1800" i="1" cap="all" dirty="0"/>
            </a:br>
            <a:br>
              <a:rPr lang="en-IN" sz="1800" i="1" cap="all" dirty="0"/>
            </a:br>
            <a:br>
              <a:rPr lang="en-IN" sz="1800" i="1" cap="all" dirty="0"/>
            </a:br>
            <a:br>
              <a:rPr lang="en-IN" sz="1800" i="1" cap="all" dirty="0"/>
            </a:br>
            <a:br>
              <a:rPr lang="en-IN" sz="1800" i="1" cap="all" dirty="0"/>
            </a:br>
            <a:r>
              <a:rPr lang="en-IN" sz="1800" b="1" i="1" cap="all" dirty="0"/>
              <a:t>info 5717</a:t>
            </a:r>
            <a:br>
              <a:rPr lang="en-IN" sz="1800" b="1" i="1" cap="all" dirty="0"/>
            </a:br>
            <a:r>
              <a:rPr lang="en-IN" sz="1800" b="1" i="1" cap="all" dirty="0"/>
              <a:t>Dynamic WWW Structures</a:t>
            </a:r>
            <a:br>
              <a:rPr lang="en-IN" sz="1800" b="1" i="1" cap="all" dirty="0"/>
            </a:br>
            <a:r>
              <a:rPr lang="en-IN" sz="1800" b="1" i="1" cap="all" dirty="0"/>
              <a:t>Group- 7</a:t>
            </a:r>
            <a:br>
              <a:rPr lang="en-IN" sz="1800" b="1" i="1" cap="all" dirty="0"/>
            </a:br>
            <a:r>
              <a:rPr lang="en-IN" sz="1800" b="1" i="1" cap="all" dirty="0"/>
              <a:t>FINAL PROJECT REPORT</a:t>
            </a:r>
            <a:br>
              <a:rPr lang="en-IN" sz="1800" b="1" i="1" cap="all" dirty="0"/>
            </a:br>
            <a:br>
              <a:rPr lang="en-IN" sz="1800" i="1" cap="all" dirty="0"/>
            </a:br>
            <a:r>
              <a:rPr lang="en-IN" sz="2700" b="1" dirty="0">
                <a:latin typeface="+mn-lt"/>
              </a:rPr>
              <a:t>T4 – FORUMS AND ONLINE COMMUNITIES ON VISUALIZATION, SOCIAL NETWORK ANALYSIS, DATA &amp; TEXT MINING, INFORMATION RETRIEVAL&amp; MACHINE LEARNING</a:t>
            </a:r>
            <a:br>
              <a:rPr lang="en-IN" b="1" dirty="0"/>
            </a:br>
            <a:endParaRPr lang="en-IN" sz="1800" b="1" dirty="0"/>
          </a:p>
        </p:txBody>
      </p:sp>
      <p:sp>
        <p:nvSpPr>
          <p:cNvPr id="3" name="Subtitle 2">
            <a:extLst>
              <a:ext uri="{FF2B5EF4-FFF2-40B4-BE49-F238E27FC236}">
                <a16:creationId xmlns:a16="http://schemas.microsoft.com/office/drawing/2014/main" id="{1A040EB5-BF7F-492E-B117-2D37882A3533}"/>
              </a:ext>
            </a:extLst>
          </p:cNvPr>
          <p:cNvSpPr>
            <a:spLocks noGrp="1"/>
          </p:cNvSpPr>
          <p:nvPr>
            <p:ph type="subTitle" idx="1"/>
          </p:nvPr>
        </p:nvSpPr>
        <p:spPr>
          <a:xfrm>
            <a:off x="1524000" y="3602037"/>
            <a:ext cx="9144000" cy="2035191"/>
          </a:xfrm>
        </p:spPr>
        <p:txBody>
          <a:bodyPr>
            <a:normAutofit/>
          </a:bodyPr>
          <a:lstStyle/>
          <a:p>
            <a:r>
              <a:rPr lang="en-IN" b="1" dirty="0"/>
              <a:t>Instructor: Dr. Jiangping Chen</a:t>
            </a:r>
          </a:p>
          <a:p>
            <a:pPr algn="r"/>
            <a:r>
              <a:rPr lang="en-IN" b="1" dirty="0"/>
              <a:t>Report By</a:t>
            </a:r>
          </a:p>
          <a:p>
            <a:pPr algn="r"/>
            <a:r>
              <a:rPr lang="en-IN" dirty="0"/>
              <a:t>Pooja Dubbaka</a:t>
            </a:r>
          </a:p>
          <a:p>
            <a:pPr algn="r"/>
            <a:r>
              <a:rPr lang="en-IN" dirty="0"/>
              <a:t>Amruta Mungikar</a:t>
            </a:r>
          </a:p>
          <a:p>
            <a:pPr algn="r"/>
            <a:r>
              <a:rPr lang="en-IN" dirty="0"/>
              <a:t>Divya Yerramsetty</a:t>
            </a:r>
          </a:p>
        </p:txBody>
      </p:sp>
    </p:spTree>
    <p:extLst>
      <p:ext uri="{BB962C8B-B14F-4D97-AF65-F5344CB8AC3E}">
        <p14:creationId xmlns:p14="http://schemas.microsoft.com/office/powerpoint/2010/main" val="23307471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208E73-7D8B-4946-B0A1-7F7DAFE472E4}"/>
              </a:ext>
            </a:extLst>
          </p:cNvPr>
          <p:cNvSpPr>
            <a:spLocks noGrp="1"/>
          </p:cNvSpPr>
          <p:nvPr>
            <p:ph type="title"/>
          </p:nvPr>
        </p:nvSpPr>
        <p:spPr/>
        <p:txBody>
          <a:bodyPr/>
          <a:lstStyle/>
          <a:p>
            <a:r>
              <a:rPr lang="en-IN" dirty="0"/>
              <a:t>SEARCH RETRIEVAL AND RESULTS</a:t>
            </a:r>
          </a:p>
        </p:txBody>
      </p:sp>
      <p:sp>
        <p:nvSpPr>
          <p:cNvPr id="3" name="Content Placeholder 2">
            <a:extLst>
              <a:ext uri="{FF2B5EF4-FFF2-40B4-BE49-F238E27FC236}">
                <a16:creationId xmlns:a16="http://schemas.microsoft.com/office/drawing/2014/main" id="{DF6243D9-97F5-444C-A73C-5320C0FDE65C}"/>
              </a:ext>
            </a:extLst>
          </p:cNvPr>
          <p:cNvSpPr>
            <a:spLocks noGrp="1"/>
          </p:cNvSpPr>
          <p:nvPr>
            <p:ph idx="1"/>
          </p:nvPr>
        </p:nvSpPr>
        <p:spPr/>
        <p:txBody>
          <a:bodyPr/>
          <a:lstStyle/>
          <a:p>
            <a:r>
              <a:rPr lang="en-IN" dirty="0">
                <a:solidFill>
                  <a:schemeClr val="tx1"/>
                </a:solidFill>
              </a:rPr>
              <a:t>RESULTS FOR CATEGORY SEARCH ON SELECTING “Online Forum”.</a:t>
            </a:r>
          </a:p>
          <a:p>
            <a:pPr marL="0" indent="0">
              <a:buNone/>
            </a:pPr>
            <a:endParaRPr lang="en-IN" dirty="0">
              <a:solidFill>
                <a:schemeClr val="tx1"/>
              </a:solidFill>
            </a:endParaRPr>
          </a:p>
        </p:txBody>
      </p:sp>
      <p:pic>
        <p:nvPicPr>
          <p:cNvPr id="5" name="Picture 4">
            <a:extLst>
              <a:ext uri="{FF2B5EF4-FFF2-40B4-BE49-F238E27FC236}">
                <a16:creationId xmlns:a16="http://schemas.microsoft.com/office/drawing/2014/main" id="{14753414-A153-439D-961F-33165E36B10E}"/>
              </a:ext>
            </a:extLst>
          </p:cNvPr>
          <p:cNvPicPr>
            <a:picLocks noChangeAspect="1"/>
          </p:cNvPicPr>
          <p:nvPr/>
        </p:nvPicPr>
        <p:blipFill>
          <a:blip r:embed="rId2"/>
          <a:stretch>
            <a:fillRect/>
          </a:stretch>
        </p:blipFill>
        <p:spPr>
          <a:xfrm>
            <a:off x="1341115" y="2932202"/>
            <a:ext cx="8453336" cy="3804724"/>
          </a:xfrm>
          <a:prstGeom prst="rect">
            <a:avLst/>
          </a:prstGeom>
        </p:spPr>
      </p:pic>
    </p:spTree>
    <p:extLst>
      <p:ext uri="{BB962C8B-B14F-4D97-AF65-F5344CB8AC3E}">
        <p14:creationId xmlns:p14="http://schemas.microsoft.com/office/powerpoint/2010/main" val="6374849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AD520-37AB-4BAA-8CD4-9C2837397D53}"/>
              </a:ext>
            </a:extLst>
          </p:cNvPr>
          <p:cNvSpPr>
            <a:spLocks noGrp="1"/>
          </p:cNvSpPr>
          <p:nvPr>
            <p:ph type="title"/>
          </p:nvPr>
        </p:nvSpPr>
        <p:spPr/>
        <p:txBody>
          <a:bodyPr/>
          <a:lstStyle/>
          <a:p>
            <a:r>
              <a:rPr lang="en-IN" dirty="0"/>
              <a:t>SEARCH RETRIEVAL AND RESULTS</a:t>
            </a:r>
          </a:p>
        </p:txBody>
      </p:sp>
      <p:sp>
        <p:nvSpPr>
          <p:cNvPr id="3" name="Content Placeholder 2">
            <a:extLst>
              <a:ext uri="{FF2B5EF4-FFF2-40B4-BE49-F238E27FC236}">
                <a16:creationId xmlns:a16="http://schemas.microsoft.com/office/drawing/2014/main" id="{F8D9E960-CDF3-441D-8E87-4D4B62D32507}"/>
              </a:ext>
            </a:extLst>
          </p:cNvPr>
          <p:cNvSpPr>
            <a:spLocks noGrp="1"/>
          </p:cNvSpPr>
          <p:nvPr>
            <p:ph idx="1"/>
          </p:nvPr>
        </p:nvSpPr>
        <p:spPr>
          <a:xfrm>
            <a:off x="1154954" y="2262433"/>
            <a:ext cx="8825659" cy="3757367"/>
          </a:xfrm>
        </p:spPr>
        <p:txBody>
          <a:bodyPr/>
          <a:lstStyle/>
          <a:p>
            <a:pPr marL="0" indent="0">
              <a:buNone/>
            </a:pPr>
            <a:r>
              <a:rPr lang="en-IN" dirty="0">
                <a:solidFill>
                  <a:schemeClr val="tx1"/>
                </a:solidFill>
              </a:rPr>
              <a:t>2. Post Search</a:t>
            </a:r>
          </a:p>
          <a:p>
            <a:pPr marL="0" indent="0">
              <a:buNone/>
            </a:pPr>
            <a:endParaRPr lang="en-IN" dirty="0">
              <a:solidFill>
                <a:schemeClr val="tx1"/>
              </a:solidFill>
            </a:endParaRPr>
          </a:p>
          <a:p>
            <a:pPr marL="0" indent="0">
              <a:buNone/>
            </a:pPr>
            <a:endParaRPr lang="en-IN" dirty="0">
              <a:solidFill>
                <a:schemeClr val="tx1"/>
              </a:solidFill>
            </a:endParaRPr>
          </a:p>
          <a:p>
            <a:pPr marL="0" indent="0">
              <a:buNone/>
            </a:pPr>
            <a:r>
              <a:rPr lang="en-IN" dirty="0">
                <a:solidFill>
                  <a:schemeClr val="tx1"/>
                </a:solidFill>
              </a:rPr>
              <a:t>Search term needs to</a:t>
            </a:r>
          </a:p>
          <a:p>
            <a:pPr marL="0" indent="0">
              <a:buNone/>
            </a:pPr>
            <a:r>
              <a:rPr lang="en-IN" dirty="0">
                <a:solidFill>
                  <a:schemeClr val="tx1"/>
                </a:solidFill>
              </a:rPr>
              <a:t>be entered in the text</a:t>
            </a:r>
          </a:p>
          <a:p>
            <a:pPr marL="0" indent="0">
              <a:buNone/>
            </a:pPr>
            <a:r>
              <a:rPr lang="en-IN" dirty="0">
                <a:solidFill>
                  <a:schemeClr val="tx1"/>
                </a:solidFill>
              </a:rPr>
              <a:t>box provided. </a:t>
            </a:r>
          </a:p>
          <a:p>
            <a:pPr marL="0" indent="0">
              <a:buNone/>
            </a:pPr>
            <a:endParaRPr lang="en-IN" dirty="0">
              <a:solidFill>
                <a:schemeClr val="tx1"/>
              </a:solidFill>
            </a:endParaRPr>
          </a:p>
        </p:txBody>
      </p:sp>
      <p:pic>
        <p:nvPicPr>
          <p:cNvPr id="4" name="Picture 3">
            <a:extLst>
              <a:ext uri="{FF2B5EF4-FFF2-40B4-BE49-F238E27FC236}">
                <a16:creationId xmlns:a16="http://schemas.microsoft.com/office/drawing/2014/main" id="{35216D8B-58AE-4BAA-AF6F-DC1059680340}"/>
              </a:ext>
            </a:extLst>
          </p:cNvPr>
          <p:cNvPicPr>
            <a:picLocks noChangeAspect="1"/>
          </p:cNvPicPr>
          <p:nvPr/>
        </p:nvPicPr>
        <p:blipFill>
          <a:blip r:embed="rId2"/>
          <a:stretch>
            <a:fillRect/>
          </a:stretch>
        </p:blipFill>
        <p:spPr>
          <a:xfrm>
            <a:off x="3750126" y="2413261"/>
            <a:ext cx="8297330" cy="4044099"/>
          </a:xfrm>
          <a:prstGeom prst="rect">
            <a:avLst/>
          </a:prstGeom>
        </p:spPr>
      </p:pic>
      <p:sp>
        <p:nvSpPr>
          <p:cNvPr id="5" name="Oval 4">
            <a:extLst>
              <a:ext uri="{FF2B5EF4-FFF2-40B4-BE49-F238E27FC236}">
                <a16:creationId xmlns:a16="http://schemas.microsoft.com/office/drawing/2014/main" id="{7B52DF91-2D3E-44D6-A630-E61E974354DA}"/>
              </a:ext>
            </a:extLst>
          </p:cNvPr>
          <p:cNvSpPr/>
          <p:nvPr/>
        </p:nvSpPr>
        <p:spPr>
          <a:xfrm>
            <a:off x="3827282" y="4440026"/>
            <a:ext cx="4166648" cy="65987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6" name="Straight Arrow Connector 5">
            <a:extLst>
              <a:ext uri="{FF2B5EF4-FFF2-40B4-BE49-F238E27FC236}">
                <a16:creationId xmlns:a16="http://schemas.microsoft.com/office/drawing/2014/main" id="{50D78EFF-501D-4010-8397-698DBB1B11AC}"/>
              </a:ext>
            </a:extLst>
          </p:cNvPr>
          <p:cNvCxnSpPr>
            <a:cxnSpLocks/>
          </p:cNvCxnSpPr>
          <p:nvPr/>
        </p:nvCxnSpPr>
        <p:spPr>
          <a:xfrm>
            <a:off x="2969443" y="4435310"/>
            <a:ext cx="1159497" cy="14611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77789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05E3E6-B9D8-4B31-A8B2-4FBBDD48D8B3}"/>
              </a:ext>
            </a:extLst>
          </p:cNvPr>
          <p:cNvSpPr>
            <a:spLocks noGrp="1"/>
          </p:cNvSpPr>
          <p:nvPr>
            <p:ph type="title"/>
          </p:nvPr>
        </p:nvSpPr>
        <p:spPr/>
        <p:txBody>
          <a:bodyPr/>
          <a:lstStyle/>
          <a:p>
            <a:r>
              <a:rPr lang="en-IN" dirty="0"/>
              <a:t>SEARCH RETRIEVAL AND RESULTS</a:t>
            </a:r>
          </a:p>
        </p:txBody>
      </p:sp>
      <p:sp>
        <p:nvSpPr>
          <p:cNvPr id="3" name="Content Placeholder 2">
            <a:extLst>
              <a:ext uri="{FF2B5EF4-FFF2-40B4-BE49-F238E27FC236}">
                <a16:creationId xmlns:a16="http://schemas.microsoft.com/office/drawing/2014/main" id="{5B8E6695-42EE-4D25-BA6E-761B0E25EAF1}"/>
              </a:ext>
            </a:extLst>
          </p:cNvPr>
          <p:cNvSpPr>
            <a:spLocks noGrp="1"/>
          </p:cNvSpPr>
          <p:nvPr>
            <p:ph idx="1"/>
          </p:nvPr>
        </p:nvSpPr>
        <p:spPr>
          <a:xfrm>
            <a:off x="1154954" y="2603500"/>
            <a:ext cx="10100650" cy="3416300"/>
          </a:xfrm>
        </p:spPr>
        <p:txBody>
          <a:bodyPr/>
          <a:lstStyle/>
          <a:p>
            <a:r>
              <a:rPr lang="en-IN" dirty="0">
                <a:solidFill>
                  <a:schemeClr val="tx1"/>
                </a:solidFill>
              </a:rPr>
              <a:t>RESULTS FOR POST SERACH UPON ENTERING THE SEARCH TERM “data visualization”.</a:t>
            </a:r>
          </a:p>
          <a:p>
            <a:pPr marL="0" indent="0">
              <a:buNone/>
            </a:pPr>
            <a:endParaRPr lang="en-IN" dirty="0">
              <a:solidFill>
                <a:schemeClr val="tx1"/>
              </a:solidFill>
            </a:endParaRPr>
          </a:p>
        </p:txBody>
      </p:sp>
      <p:pic>
        <p:nvPicPr>
          <p:cNvPr id="4" name="Picture 3">
            <a:extLst>
              <a:ext uri="{FF2B5EF4-FFF2-40B4-BE49-F238E27FC236}">
                <a16:creationId xmlns:a16="http://schemas.microsoft.com/office/drawing/2014/main" id="{FBC2006C-471D-480E-BAE1-779DB5A601C5}"/>
              </a:ext>
            </a:extLst>
          </p:cNvPr>
          <p:cNvPicPr>
            <a:picLocks noChangeAspect="1"/>
          </p:cNvPicPr>
          <p:nvPr/>
        </p:nvPicPr>
        <p:blipFill>
          <a:blip r:embed="rId2"/>
          <a:stretch>
            <a:fillRect/>
          </a:stretch>
        </p:blipFill>
        <p:spPr>
          <a:xfrm>
            <a:off x="1498379" y="3263210"/>
            <a:ext cx="8417988" cy="3260138"/>
          </a:xfrm>
          <a:prstGeom prst="rect">
            <a:avLst/>
          </a:prstGeom>
        </p:spPr>
      </p:pic>
    </p:spTree>
    <p:extLst>
      <p:ext uri="{BB962C8B-B14F-4D97-AF65-F5344CB8AC3E}">
        <p14:creationId xmlns:p14="http://schemas.microsoft.com/office/powerpoint/2010/main" val="4831443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988BFF-24FB-488C-9C49-8CD67F6FA79B}"/>
              </a:ext>
            </a:extLst>
          </p:cNvPr>
          <p:cNvSpPr>
            <a:spLocks noGrp="1"/>
          </p:cNvSpPr>
          <p:nvPr>
            <p:ph type="title"/>
          </p:nvPr>
        </p:nvSpPr>
        <p:spPr/>
        <p:txBody>
          <a:bodyPr/>
          <a:lstStyle/>
          <a:p>
            <a:r>
              <a:rPr lang="en-IN"/>
              <a:t>LOGGING OUT FROM THE WEBSITE</a:t>
            </a:r>
            <a:endParaRPr lang="en-IN" dirty="0"/>
          </a:p>
        </p:txBody>
      </p:sp>
      <p:sp>
        <p:nvSpPr>
          <p:cNvPr id="3" name="Content Placeholder 2">
            <a:extLst>
              <a:ext uri="{FF2B5EF4-FFF2-40B4-BE49-F238E27FC236}">
                <a16:creationId xmlns:a16="http://schemas.microsoft.com/office/drawing/2014/main" id="{2464C616-2C67-4E64-A220-B72EEFE1A43B}"/>
              </a:ext>
            </a:extLst>
          </p:cNvPr>
          <p:cNvSpPr>
            <a:spLocks noGrp="1"/>
          </p:cNvSpPr>
          <p:nvPr>
            <p:ph idx="1"/>
          </p:nvPr>
        </p:nvSpPr>
        <p:spPr/>
        <p:txBody>
          <a:bodyPr/>
          <a:lstStyle/>
          <a:p>
            <a:r>
              <a:rPr lang="en-IN" dirty="0">
                <a:solidFill>
                  <a:schemeClr val="tx1"/>
                </a:solidFill>
              </a:rPr>
              <a:t>To “Log out” from the website, navigate back to home page.</a:t>
            </a:r>
          </a:p>
          <a:p>
            <a:pPr marL="0" indent="0">
              <a:buNone/>
            </a:pPr>
            <a:endParaRPr lang="en-IN" dirty="0">
              <a:solidFill>
                <a:schemeClr val="tx1"/>
              </a:solidFill>
            </a:endParaRPr>
          </a:p>
        </p:txBody>
      </p:sp>
      <p:pic>
        <p:nvPicPr>
          <p:cNvPr id="4" name="Picture 3">
            <a:extLst>
              <a:ext uri="{FF2B5EF4-FFF2-40B4-BE49-F238E27FC236}">
                <a16:creationId xmlns:a16="http://schemas.microsoft.com/office/drawing/2014/main" id="{0BF6A351-A7CD-443B-A407-2B58B11F1AD4}"/>
              </a:ext>
            </a:extLst>
          </p:cNvPr>
          <p:cNvPicPr>
            <a:picLocks noChangeAspect="1"/>
          </p:cNvPicPr>
          <p:nvPr/>
        </p:nvPicPr>
        <p:blipFill>
          <a:blip r:embed="rId2"/>
          <a:stretch>
            <a:fillRect/>
          </a:stretch>
        </p:blipFill>
        <p:spPr>
          <a:xfrm>
            <a:off x="1338605" y="3129700"/>
            <a:ext cx="10020694" cy="3506770"/>
          </a:xfrm>
          <a:prstGeom prst="rect">
            <a:avLst/>
          </a:prstGeom>
        </p:spPr>
      </p:pic>
      <p:sp>
        <p:nvSpPr>
          <p:cNvPr id="5" name="Oval 4">
            <a:extLst>
              <a:ext uri="{FF2B5EF4-FFF2-40B4-BE49-F238E27FC236}">
                <a16:creationId xmlns:a16="http://schemas.microsoft.com/office/drawing/2014/main" id="{141D77B2-0805-4021-9DBB-EA35966980C3}"/>
              </a:ext>
            </a:extLst>
          </p:cNvPr>
          <p:cNvSpPr/>
          <p:nvPr/>
        </p:nvSpPr>
        <p:spPr>
          <a:xfrm>
            <a:off x="10416619" y="2950590"/>
            <a:ext cx="1291472" cy="80127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6" name="Straight Arrow Connector 5">
            <a:extLst>
              <a:ext uri="{FF2B5EF4-FFF2-40B4-BE49-F238E27FC236}">
                <a16:creationId xmlns:a16="http://schemas.microsoft.com/office/drawing/2014/main" id="{29A3A760-08CA-45CD-994B-D153772D0459}"/>
              </a:ext>
            </a:extLst>
          </p:cNvPr>
          <p:cNvCxnSpPr>
            <a:cxnSpLocks/>
            <a:endCxn id="5" idx="1"/>
          </p:cNvCxnSpPr>
          <p:nvPr/>
        </p:nvCxnSpPr>
        <p:spPr>
          <a:xfrm>
            <a:off x="8550111" y="2820970"/>
            <a:ext cx="2055640" cy="24696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978085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CBA32C-C2EA-41B2-9DE8-3F8514EA22FB}"/>
              </a:ext>
            </a:extLst>
          </p:cNvPr>
          <p:cNvSpPr>
            <a:spLocks noGrp="1"/>
          </p:cNvSpPr>
          <p:nvPr>
            <p:ph type="title"/>
          </p:nvPr>
        </p:nvSpPr>
        <p:spPr/>
        <p:txBody>
          <a:bodyPr/>
          <a:lstStyle/>
          <a:p>
            <a:r>
              <a:rPr lang="en-IN" dirty="0"/>
              <a:t>SITE MAP</a:t>
            </a:r>
          </a:p>
        </p:txBody>
      </p:sp>
      <p:pic>
        <p:nvPicPr>
          <p:cNvPr id="7" name="Content Placeholder 6">
            <a:extLst>
              <a:ext uri="{FF2B5EF4-FFF2-40B4-BE49-F238E27FC236}">
                <a16:creationId xmlns:a16="http://schemas.microsoft.com/office/drawing/2014/main" id="{FD462B30-7AA3-4D5C-82E0-A0CBBF406D28}"/>
              </a:ext>
            </a:extLst>
          </p:cNvPr>
          <p:cNvPicPr>
            <a:picLocks noGrp="1" noChangeAspect="1"/>
          </p:cNvPicPr>
          <p:nvPr>
            <p:ph idx="1"/>
          </p:nvPr>
        </p:nvPicPr>
        <p:blipFill>
          <a:blip r:embed="rId2"/>
          <a:stretch>
            <a:fillRect/>
          </a:stretch>
        </p:blipFill>
        <p:spPr>
          <a:xfrm>
            <a:off x="1885361" y="2603499"/>
            <a:ext cx="8408709" cy="3806727"/>
          </a:xfrm>
          <a:prstGeom prst="rect">
            <a:avLst/>
          </a:prstGeom>
        </p:spPr>
      </p:pic>
    </p:spTree>
    <p:extLst>
      <p:ext uri="{BB962C8B-B14F-4D97-AF65-F5344CB8AC3E}">
        <p14:creationId xmlns:p14="http://schemas.microsoft.com/office/powerpoint/2010/main" val="41715723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D4B240-0C76-4918-AF28-B6D14601A69A}"/>
              </a:ext>
            </a:extLst>
          </p:cNvPr>
          <p:cNvSpPr>
            <a:spLocks noGrp="1"/>
          </p:cNvSpPr>
          <p:nvPr>
            <p:ph type="title"/>
          </p:nvPr>
        </p:nvSpPr>
        <p:spPr/>
        <p:txBody>
          <a:bodyPr/>
          <a:lstStyle/>
          <a:p>
            <a:r>
              <a:rPr lang="en-IN" dirty="0"/>
              <a:t>URLS OF THE WEBSITE</a:t>
            </a:r>
          </a:p>
        </p:txBody>
      </p:sp>
      <p:sp>
        <p:nvSpPr>
          <p:cNvPr id="3" name="Content Placeholder 2">
            <a:extLst>
              <a:ext uri="{FF2B5EF4-FFF2-40B4-BE49-F238E27FC236}">
                <a16:creationId xmlns:a16="http://schemas.microsoft.com/office/drawing/2014/main" id="{C9AADAF7-6F02-4800-90DF-CB71445D4695}"/>
              </a:ext>
            </a:extLst>
          </p:cNvPr>
          <p:cNvSpPr>
            <a:spLocks noGrp="1"/>
          </p:cNvSpPr>
          <p:nvPr>
            <p:ph idx="1"/>
          </p:nvPr>
        </p:nvSpPr>
        <p:spPr>
          <a:xfrm>
            <a:off x="1084082" y="2281287"/>
            <a:ext cx="10218656" cy="3738513"/>
          </a:xfrm>
        </p:spPr>
        <p:txBody>
          <a:bodyPr>
            <a:normAutofit fontScale="92500" lnSpcReduction="20000"/>
          </a:bodyPr>
          <a:lstStyle/>
          <a:p>
            <a:pPr marL="0" indent="0">
              <a:buNone/>
            </a:pPr>
            <a:r>
              <a:rPr lang="en-IN" b="1" dirty="0">
                <a:solidFill>
                  <a:schemeClr val="tx1"/>
                </a:solidFill>
              </a:rPr>
              <a:t>Please login to the website with the following credentials:</a:t>
            </a:r>
          </a:p>
          <a:p>
            <a:pPr marL="0" indent="0">
              <a:buNone/>
            </a:pPr>
            <a:r>
              <a:rPr lang="en-IN" b="1" dirty="0">
                <a:solidFill>
                  <a:schemeClr val="tx1"/>
                </a:solidFill>
              </a:rPr>
              <a:t>Email: 5717G7@my.unt.edu</a:t>
            </a:r>
          </a:p>
          <a:p>
            <a:pPr marL="0" indent="0">
              <a:buNone/>
            </a:pPr>
            <a:r>
              <a:rPr lang="en-IN" b="1" dirty="0">
                <a:solidFill>
                  <a:schemeClr val="tx1"/>
                </a:solidFill>
              </a:rPr>
              <a:t>Password: group7</a:t>
            </a:r>
          </a:p>
          <a:p>
            <a:pPr marL="0" indent="0">
              <a:buNone/>
            </a:pPr>
            <a:endParaRPr lang="en-IN" dirty="0">
              <a:solidFill>
                <a:schemeClr val="tx1"/>
              </a:solidFill>
            </a:endParaRPr>
          </a:p>
          <a:p>
            <a:pPr marL="0" indent="0">
              <a:buNone/>
            </a:pPr>
            <a:r>
              <a:rPr lang="en-IN" dirty="0">
                <a:solidFill>
                  <a:schemeClr val="tx1"/>
                </a:solidFill>
              </a:rPr>
              <a:t>Main Home page for Signup or Login: </a:t>
            </a:r>
            <a:r>
              <a:rPr lang="en-IN" dirty="0">
                <a:solidFill>
                  <a:schemeClr val="tx1"/>
                </a:solidFill>
                <a:hlinkClick r:id="rId2"/>
              </a:rPr>
              <a:t>http://iia02.ci.unt.edu/5717/group7/homepage.php</a:t>
            </a:r>
            <a:endParaRPr lang="en-IN" dirty="0">
              <a:solidFill>
                <a:schemeClr val="tx1"/>
              </a:solidFill>
            </a:endParaRPr>
          </a:p>
          <a:p>
            <a:pPr marL="0" indent="0">
              <a:buNone/>
            </a:pPr>
            <a:r>
              <a:rPr lang="en-IN" dirty="0">
                <a:solidFill>
                  <a:schemeClr val="tx1"/>
                </a:solidFill>
              </a:rPr>
              <a:t>Home page after logging into website: </a:t>
            </a:r>
            <a:r>
              <a:rPr lang="en-IN" dirty="0">
                <a:solidFill>
                  <a:schemeClr val="tx1"/>
                </a:solidFill>
                <a:hlinkClick r:id="rId3"/>
              </a:rPr>
              <a:t>http://iia02.ci.unt.edu/5717/group7/Group7_Teamproject.php</a:t>
            </a:r>
            <a:endParaRPr lang="en-IN" dirty="0">
              <a:solidFill>
                <a:schemeClr val="tx1"/>
              </a:solidFill>
            </a:endParaRPr>
          </a:p>
          <a:p>
            <a:pPr marL="0" indent="0">
              <a:buNone/>
            </a:pPr>
            <a:r>
              <a:rPr lang="en-IN" dirty="0">
                <a:solidFill>
                  <a:schemeClr val="tx1"/>
                </a:solidFill>
              </a:rPr>
              <a:t>Record entry page: </a:t>
            </a:r>
            <a:r>
              <a:rPr lang="en-IN" dirty="0">
                <a:solidFill>
                  <a:schemeClr val="tx1"/>
                </a:solidFill>
                <a:hlinkClick r:id="rId4"/>
              </a:rPr>
              <a:t>http://iia02.ci.unt.edu/5717/group7/rec_entry.html</a:t>
            </a:r>
            <a:endParaRPr lang="en-IN" dirty="0">
              <a:solidFill>
                <a:schemeClr val="tx1"/>
              </a:solidFill>
            </a:endParaRPr>
          </a:p>
          <a:p>
            <a:pPr marL="0" indent="0">
              <a:buNone/>
            </a:pPr>
            <a:r>
              <a:rPr lang="en-IN" dirty="0">
                <a:solidFill>
                  <a:schemeClr val="tx1"/>
                </a:solidFill>
              </a:rPr>
              <a:t>Category search page: </a:t>
            </a:r>
            <a:r>
              <a:rPr lang="en-IN" dirty="0">
                <a:solidFill>
                  <a:schemeClr val="tx1"/>
                </a:solidFill>
                <a:hlinkClick r:id="rId5"/>
              </a:rPr>
              <a:t>http://iia02.ci.unt.edu/5717/group7/rec_search.html</a:t>
            </a:r>
            <a:endParaRPr lang="en-IN" dirty="0">
              <a:solidFill>
                <a:schemeClr val="tx1"/>
              </a:solidFill>
            </a:endParaRPr>
          </a:p>
          <a:p>
            <a:pPr marL="0" indent="0">
              <a:buNone/>
            </a:pPr>
            <a:r>
              <a:rPr lang="en-IN" dirty="0">
                <a:solidFill>
                  <a:schemeClr val="tx1"/>
                </a:solidFill>
              </a:rPr>
              <a:t>Post search page: </a:t>
            </a:r>
            <a:r>
              <a:rPr lang="en-IN" dirty="0">
                <a:solidFill>
                  <a:schemeClr val="tx1"/>
                </a:solidFill>
                <a:hlinkClick r:id="rId6"/>
              </a:rPr>
              <a:t>http://iia02.ci.unt.edu/5717/group7/post_search.html</a:t>
            </a:r>
            <a:endParaRPr lang="en-IN" dirty="0">
              <a:solidFill>
                <a:schemeClr val="tx1"/>
              </a:solidFill>
            </a:endParaRPr>
          </a:p>
          <a:p>
            <a:pPr marL="0" indent="0">
              <a:buNone/>
            </a:pPr>
            <a:r>
              <a:rPr lang="en-IN" dirty="0">
                <a:solidFill>
                  <a:schemeClr val="tx1"/>
                </a:solidFill>
              </a:rPr>
              <a:t>Stats display page: </a:t>
            </a:r>
            <a:r>
              <a:rPr lang="en-IN" dirty="0">
                <a:solidFill>
                  <a:schemeClr val="tx1"/>
                </a:solidFill>
                <a:hlinkClick r:id="rId7"/>
              </a:rPr>
              <a:t>http://iia02.ci.unt.edu/5717/group7/stats.html</a:t>
            </a:r>
            <a:endParaRPr lang="en-IN" dirty="0">
              <a:solidFill>
                <a:schemeClr val="tx1"/>
              </a:solidFill>
            </a:endParaRPr>
          </a:p>
          <a:p>
            <a:pPr marL="0" indent="0">
              <a:buNone/>
            </a:pPr>
            <a:endParaRPr lang="en-IN" dirty="0">
              <a:solidFill>
                <a:schemeClr val="tx1"/>
              </a:solidFill>
            </a:endParaRPr>
          </a:p>
        </p:txBody>
      </p:sp>
    </p:spTree>
    <p:extLst>
      <p:ext uri="{BB962C8B-B14F-4D97-AF65-F5344CB8AC3E}">
        <p14:creationId xmlns:p14="http://schemas.microsoft.com/office/powerpoint/2010/main" val="19770344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5D5BEE1-0C32-49C6-A245-4919BA4CE598}"/>
              </a:ext>
            </a:extLst>
          </p:cNvPr>
          <p:cNvSpPr>
            <a:spLocks noGrp="1"/>
          </p:cNvSpPr>
          <p:nvPr>
            <p:ph idx="1"/>
          </p:nvPr>
        </p:nvSpPr>
        <p:spPr/>
        <p:txBody>
          <a:bodyPr>
            <a:normAutofit/>
          </a:bodyPr>
          <a:lstStyle/>
          <a:p>
            <a:pPr marL="0" indent="0" algn="ctr">
              <a:buNone/>
            </a:pPr>
            <a:r>
              <a:rPr lang="en-IN" sz="9600" dirty="0">
                <a:solidFill>
                  <a:schemeClr val="tx1"/>
                </a:solidFill>
                <a:latin typeface="Copperplate Gothic Light" panose="020E0507020206020404" pitchFamily="34" charset="0"/>
              </a:rPr>
              <a:t>THANK YOU!!</a:t>
            </a:r>
          </a:p>
        </p:txBody>
      </p:sp>
    </p:spTree>
    <p:extLst>
      <p:ext uri="{BB962C8B-B14F-4D97-AF65-F5344CB8AC3E}">
        <p14:creationId xmlns:p14="http://schemas.microsoft.com/office/powerpoint/2010/main" val="26607608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45E41-DF4A-4964-B172-6D67E134DEEC}"/>
              </a:ext>
            </a:extLst>
          </p:cNvPr>
          <p:cNvSpPr>
            <a:spLocks noGrp="1"/>
          </p:cNvSpPr>
          <p:nvPr>
            <p:ph type="title"/>
          </p:nvPr>
        </p:nvSpPr>
        <p:spPr/>
        <p:txBody>
          <a:bodyPr/>
          <a:lstStyle/>
          <a:p>
            <a:r>
              <a:rPr lang="en-IN" dirty="0"/>
              <a:t>OBJECTIVES</a:t>
            </a:r>
          </a:p>
        </p:txBody>
      </p:sp>
      <p:sp>
        <p:nvSpPr>
          <p:cNvPr id="3" name="Content Placeholder 2">
            <a:extLst>
              <a:ext uri="{FF2B5EF4-FFF2-40B4-BE49-F238E27FC236}">
                <a16:creationId xmlns:a16="http://schemas.microsoft.com/office/drawing/2014/main" id="{E9F2E83E-B3C7-4734-BEA7-8494B5920C17}"/>
              </a:ext>
            </a:extLst>
          </p:cNvPr>
          <p:cNvSpPr>
            <a:spLocks noGrp="1"/>
          </p:cNvSpPr>
          <p:nvPr>
            <p:ph idx="1"/>
          </p:nvPr>
        </p:nvSpPr>
        <p:spPr/>
        <p:txBody>
          <a:bodyPr/>
          <a:lstStyle/>
          <a:p>
            <a:r>
              <a:rPr lang="en-IN" dirty="0">
                <a:solidFill>
                  <a:schemeClr val="tx1"/>
                </a:solidFill>
              </a:rPr>
              <a:t>This project builds the database of the forum and online communities which discusses and provides information on Machine learning (Supervised and Unsupervised learning), Datamining, Text Mining, Information Retrieval, Visualization, and Social Network Analysis.</a:t>
            </a:r>
          </a:p>
          <a:p>
            <a:r>
              <a:rPr lang="en-IN" dirty="0">
                <a:solidFill>
                  <a:schemeClr val="tx1"/>
                </a:solidFill>
              </a:rPr>
              <a:t>A Forum is a place where ideas or views are exchanged and discussed.</a:t>
            </a:r>
          </a:p>
          <a:p>
            <a:r>
              <a:rPr lang="en-IN" dirty="0">
                <a:solidFill>
                  <a:schemeClr val="tx1"/>
                </a:solidFill>
              </a:rPr>
              <a:t>Multiple users who wish to enter information about online sites can login to this website and enter a lot of information to keep track of the sites they found on internet and also facilitate other new users to refer to the records to find any related information.</a:t>
            </a:r>
          </a:p>
        </p:txBody>
      </p:sp>
    </p:spTree>
    <p:extLst>
      <p:ext uri="{BB962C8B-B14F-4D97-AF65-F5344CB8AC3E}">
        <p14:creationId xmlns:p14="http://schemas.microsoft.com/office/powerpoint/2010/main" val="1679063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043CFF-3B05-4364-A9FA-2B174C49E10B}"/>
              </a:ext>
            </a:extLst>
          </p:cNvPr>
          <p:cNvSpPr>
            <a:spLocks noGrp="1"/>
          </p:cNvSpPr>
          <p:nvPr>
            <p:ph type="title"/>
          </p:nvPr>
        </p:nvSpPr>
        <p:spPr/>
        <p:txBody>
          <a:bodyPr/>
          <a:lstStyle/>
          <a:p>
            <a:r>
              <a:rPr lang="en-IN" dirty="0"/>
              <a:t>USERS’ REQUIREMENTS</a:t>
            </a:r>
          </a:p>
        </p:txBody>
      </p:sp>
      <p:sp>
        <p:nvSpPr>
          <p:cNvPr id="3" name="Content Placeholder 2">
            <a:extLst>
              <a:ext uri="{FF2B5EF4-FFF2-40B4-BE49-F238E27FC236}">
                <a16:creationId xmlns:a16="http://schemas.microsoft.com/office/drawing/2014/main" id="{FBDB3276-46D8-43C2-9F58-3775754D5DC1}"/>
              </a:ext>
            </a:extLst>
          </p:cNvPr>
          <p:cNvSpPr>
            <a:spLocks noGrp="1"/>
          </p:cNvSpPr>
          <p:nvPr>
            <p:ph idx="1"/>
          </p:nvPr>
        </p:nvSpPr>
        <p:spPr>
          <a:xfrm>
            <a:off x="1154954" y="2603499"/>
            <a:ext cx="8825659" cy="4061251"/>
          </a:xfrm>
        </p:spPr>
        <p:txBody>
          <a:bodyPr/>
          <a:lstStyle/>
          <a:p>
            <a:pPr marL="0" indent="0">
              <a:buNone/>
            </a:pPr>
            <a:r>
              <a:rPr lang="en-IN" dirty="0">
                <a:solidFill>
                  <a:schemeClr val="tx1"/>
                </a:solidFill>
              </a:rPr>
              <a:t>This website provides the following requirements to the users:</a:t>
            </a:r>
          </a:p>
          <a:p>
            <a:r>
              <a:rPr lang="en-IN" dirty="0">
                <a:solidFill>
                  <a:schemeClr val="tx1"/>
                </a:solidFill>
              </a:rPr>
              <a:t>To sign up and login to access the website.</a:t>
            </a:r>
          </a:p>
          <a:p>
            <a:r>
              <a:rPr lang="en-IN" dirty="0">
                <a:solidFill>
                  <a:schemeClr val="tx1"/>
                </a:solidFill>
              </a:rPr>
              <a:t>To enter records about the title topic using the “Record Entry Form”. So if a user finds some interesting forum and posts resolved in them, he can keep record of all of them.</a:t>
            </a:r>
          </a:p>
          <a:p>
            <a:r>
              <a:rPr lang="en-IN" dirty="0">
                <a:solidFill>
                  <a:schemeClr val="tx1"/>
                </a:solidFill>
              </a:rPr>
              <a:t>It facilitates users to view the different categories of online sites categorically form the “Category Search Page”.</a:t>
            </a:r>
          </a:p>
          <a:p>
            <a:r>
              <a:rPr lang="en-IN" dirty="0">
                <a:solidFill>
                  <a:schemeClr val="tx1"/>
                </a:solidFill>
              </a:rPr>
              <a:t>Users can find the solutions/answers to posts which are related to their area of interest form the “Post Search Page”.</a:t>
            </a:r>
          </a:p>
          <a:p>
            <a:r>
              <a:rPr lang="en-IN" dirty="0">
                <a:solidFill>
                  <a:schemeClr val="tx1"/>
                </a:solidFill>
              </a:rPr>
              <a:t>All posts and information in the website is accessible to only Signed up users.</a:t>
            </a:r>
          </a:p>
          <a:p>
            <a:endParaRPr lang="en-IN" dirty="0">
              <a:solidFill>
                <a:schemeClr val="tx1"/>
              </a:solidFill>
            </a:endParaRPr>
          </a:p>
        </p:txBody>
      </p:sp>
    </p:spTree>
    <p:extLst>
      <p:ext uri="{BB962C8B-B14F-4D97-AF65-F5344CB8AC3E}">
        <p14:creationId xmlns:p14="http://schemas.microsoft.com/office/powerpoint/2010/main" val="42084048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EC28F2-75F8-4072-A76E-4337A0A478A2}"/>
              </a:ext>
            </a:extLst>
          </p:cNvPr>
          <p:cNvSpPr>
            <a:spLocks noGrp="1"/>
          </p:cNvSpPr>
          <p:nvPr>
            <p:ph type="title"/>
          </p:nvPr>
        </p:nvSpPr>
        <p:spPr/>
        <p:txBody>
          <a:bodyPr/>
          <a:lstStyle/>
          <a:p>
            <a:r>
              <a:rPr lang="en-IN" dirty="0"/>
              <a:t>ENTITIES USED IN THE DATABASE</a:t>
            </a:r>
          </a:p>
        </p:txBody>
      </p:sp>
      <p:sp>
        <p:nvSpPr>
          <p:cNvPr id="3" name="Content Placeholder 2">
            <a:extLst>
              <a:ext uri="{FF2B5EF4-FFF2-40B4-BE49-F238E27FC236}">
                <a16:creationId xmlns:a16="http://schemas.microsoft.com/office/drawing/2014/main" id="{E09D28F4-4A4E-47F5-A5A8-3F620CCF0FAA}"/>
              </a:ext>
            </a:extLst>
          </p:cNvPr>
          <p:cNvSpPr>
            <a:spLocks noGrp="1"/>
          </p:cNvSpPr>
          <p:nvPr>
            <p:ph idx="1"/>
          </p:nvPr>
        </p:nvSpPr>
        <p:spPr>
          <a:xfrm>
            <a:off x="1154954" y="2603500"/>
            <a:ext cx="10468295" cy="3938702"/>
          </a:xfrm>
        </p:spPr>
        <p:txBody>
          <a:bodyPr>
            <a:normAutofit/>
          </a:bodyPr>
          <a:lstStyle/>
          <a:p>
            <a:pPr>
              <a:buFont typeface="+mj-lt"/>
              <a:buAutoNum type="arabicPeriod"/>
            </a:pPr>
            <a:r>
              <a:rPr lang="en-IN" i="1" u="sng" dirty="0">
                <a:solidFill>
                  <a:schemeClr val="tx1"/>
                </a:solidFill>
              </a:rPr>
              <a:t>USER: </a:t>
            </a:r>
            <a:r>
              <a:rPr lang="en-IN" dirty="0">
                <a:solidFill>
                  <a:schemeClr val="tx1"/>
                </a:solidFill>
              </a:rPr>
              <a:t>This entity contains details about the user who posted in the Forum. It consists of name, email address of the user along with date of registering into the website. It is identified by unique key which is given to a single user uniquely. </a:t>
            </a:r>
          </a:p>
          <a:p>
            <a:pPr>
              <a:buFont typeface="+mj-lt"/>
              <a:buAutoNum type="arabicPeriod"/>
            </a:pPr>
            <a:r>
              <a:rPr lang="en-IN" i="1" u="sng" dirty="0">
                <a:solidFill>
                  <a:schemeClr val="tx1"/>
                </a:solidFill>
              </a:rPr>
              <a:t>FORUM: </a:t>
            </a:r>
            <a:r>
              <a:rPr lang="en-IN" dirty="0">
                <a:solidFill>
                  <a:schemeClr val="tx1"/>
                </a:solidFill>
              </a:rPr>
              <a:t>This is the major entity in the database, it provides the name, URL of the forums, this entity is identified by its id (identification number), it connects to category table, post table and user table. </a:t>
            </a:r>
          </a:p>
          <a:p>
            <a:pPr>
              <a:buFont typeface="+mj-lt"/>
              <a:buAutoNum type="arabicPeriod"/>
            </a:pPr>
            <a:r>
              <a:rPr lang="en-IN" i="1" u="sng" dirty="0">
                <a:solidFill>
                  <a:schemeClr val="tx1"/>
                </a:solidFill>
              </a:rPr>
              <a:t>CATEGORY: </a:t>
            </a:r>
            <a:r>
              <a:rPr lang="en-IN" dirty="0">
                <a:solidFill>
                  <a:schemeClr val="tx1"/>
                </a:solidFill>
              </a:rPr>
              <a:t>This entity provides the details of the category name and category description. It is identified by a unique key that is given to each category uniquely. </a:t>
            </a:r>
          </a:p>
          <a:p>
            <a:pPr>
              <a:buFont typeface="+mj-lt"/>
              <a:buAutoNum type="arabicPeriod"/>
            </a:pPr>
            <a:r>
              <a:rPr lang="en-IN" i="1" u="sng" dirty="0">
                <a:solidFill>
                  <a:schemeClr val="tx1"/>
                </a:solidFill>
              </a:rPr>
              <a:t>POST: </a:t>
            </a:r>
            <a:r>
              <a:rPr lang="en-IN" dirty="0">
                <a:solidFill>
                  <a:schemeClr val="tx1"/>
                </a:solidFill>
              </a:rPr>
              <a:t>This entity consists of details namely content of the post, when was the post created, in which forum does the post exist, who posted the post.</a:t>
            </a:r>
          </a:p>
          <a:p>
            <a:pPr>
              <a:buFont typeface="+mj-lt"/>
              <a:buAutoNum type="arabicPeriod"/>
            </a:pPr>
            <a:r>
              <a:rPr lang="en-IN" i="1" u="sng" dirty="0">
                <a:solidFill>
                  <a:schemeClr val="tx1"/>
                </a:solidFill>
              </a:rPr>
              <a:t>CREATOR: </a:t>
            </a:r>
            <a:r>
              <a:rPr lang="en-IN" dirty="0">
                <a:solidFill>
                  <a:schemeClr val="tx1"/>
                </a:solidFill>
              </a:rPr>
              <a:t>This entity consists of details about creators’ name, date of creation. A creator id uniquely identifies this entity. Creator is the publisher of the Forum/ online community. </a:t>
            </a:r>
          </a:p>
          <a:p>
            <a:pPr marL="0" indent="0">
              <a:buNone/>
            </a:pPr>
            <a:endParaRPr lang="en-IN" dirty="0"/>
          </a:p>
        </p:txBody>
      </p:sp>
    </p:spTree>
    <p:extLst>
      <p:ext uri="{BB962C8B-B14F-4D97-AF65-F5344CB8AC3E}">
        <p14:creationId xmlns:p14="http://schemas.microsoft.com/office/powerpoint/2010/main" val="2508239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1BB3B8-C0B9-4C8B-AB45-4B603A85976F}"/>
              </a:ext>
            </a:extLst>
          </p:cNvPr>
          <p:cNvSpPr>
            <a:spLocks noGrp="1"/>
          </p:cNvSpPr>
          <p:nvPr>
            <p:ph type="title"/>
          </p:nvPr>
        </p:nvSpPr>
        <p:spPr/>
        <p:txBody>
          <a:bodyPr/>
          <a:lstStyle/>
          <a:p>
            <a:r>
              <a:rPr lang="en-IN" dirty="0"/>
              <a:t>FUNCTIONING OF WEBSITE</a:t>
            </a:r>
          </a:p>
        </p:txBody>
      </p:sp>
      <p:sp>
        <p:nvSpPr>
          <p:cNvPr id="3" name="Content Placeholder 2">
            <a:extLst>
              <a:ext uri="{FF2B5EF4-FFF2-40B4-BE49-F238E27FC236}">
                <a16:creationId xmlns:a16="http://schemas.microsoft.com/office/drawing/2014/main" id="{27B96405-F1EF-40FB-8694-2501A7C71246}"/>
              </a:ext>
            </a:extLst>
          </p:cNvPr>
          <p:cNvSpPr>
            <a:spLocks noGrp="1"/>
          </p:cNvSpPr>
          <p:nvPr>
            <p:ph idx="1"/>
          </p:nvPr>
        </p:nvSpPr>
        <p:spPr>
          <a:xfrm>
            <a:off x="1154954" y="2188723"/>
            <a:ext cx="10420961" cy="4182894"/>
          </a:xfrm>
        </p:spPr>
        <p:txBody>
          <a:bodyPr/>
          <a:lstStyle/>
          <a:p>
            <a:r>
              <a:rPr lang="en-IN" dirty="0"/>
              <a:t> In order to access website, first sign up and then login here.</a:t>
            </a:r>
          </a:p>
          <a:p>
            <a:pPr marL="0" indent="0">
              <a:buNone/>
            </a:pPr>
            <a:endParaRPr lang="en-IN" dirty="0"/>
          </a:p>
          <a:p>
            <a:pPr marL="0" indent="0">
              <a:buNone/>
            </a:pPr>
            <a:r>
              <a:rPr lang="en-IN" dirty="0"/>
              <a:t>                                                                                           </a:t>
            </a:r>
          </a:p>
          <a:p>
            <a:pPr marL="0" indent="0">
              <a:buNone/>
            </a:pPr>
            <a:endParaRPr lang="en-IN" dirty="0"/>
          </a:p>
          <a:p>
            <a:pPr marL="0" indent="0">
              <a:buNone/>
            </a:pPr>
            <a:endParaRPr lang="en-IN" dirty="0"/>
          </a:p>
          <a:p>
            <a:pPr marL="0" indent="0">
              <a:buNone/>
            </a:pPr>
            <a:endParaRPr lang="en-IN" dirty="0"/>
          </a:p>
          <a:p>
            <a:pPr marL="0" indent="0">
              <a:buNone/>
            </a:pPr>
            <a:r>
              <a:rPr lang="en-IN" dirty="0"/>
              <a:t>                                                         </a:t>
            </a:r>
          </a:p>
          <a:p>
            <a:pPr marL="0" indent="0">
              <a:buNone/>
            </a:pPr>
            <a:r>
              <a:rPr lang="en-IN" dirty="0"/>
              <a:t>                                                                                       </a:t>
            </a:r>
          </a:p>
          <a:p>
            <a:pPr marL="0" indent="0">
              <a:buNone/>
            </a:pPr>
            <a:endParaRPr lang="en-IN" dirty="0"/>
          </a:p>
          <a:p>
            <a:pPr marL="0" indent="0">
              <a:buNone/>
            </a:pPr>
            <a:endParaRPr lang="en-IN" dirty="0"/>
          </a:p>
        </p:txBody>
      </p:sp>
      <p:pic>
        <p:nvPicPr>
          <p:cNvPr id="4" name="Picture 3">
            <a:extLst>
              <a:ext uri="{FF2B5EF4-FFF2-40B4-BE49-F238E27FC236}">
                <a16:creationId xmlns:a16="http://schemas.microsoft.com/office/drawing/2014/main" id="{97B1F2A1-C5E7-4D18-841A-5B02E7CD7188}"/>
              </a:ext>
            </a:extLst>
          </p:cNvPr>
          <p:cNvPicPr>
            <a:picLocks noChangeAspect="1"/>
          </p:cNvPicPr>
          <p:nvPr/>
        </p:nvPicPr>
        <p:blipFill>
          <a:blip r:embed="rId2"/>
          <a:stretch>
            <a:fillRect/>
          </a:stretch>
        </p:blipFill>
        <p:spPr>
          <a:xfrm>
            <a:off x="1880044" y="2687589"/>
            <a:ext cx="8431911" cy="3700525"/>
          </a:xfrm>
          <a:prstGeom prst="rect">
            <a:avLst/>
          </a:prstGeom>
        </p:spPr>
      </p:pic>
      <p:sp>
        <p:nvSpPr>
          <p:cNvPr id="5" name="Oval 4">
            <a:extLst>
              <a:ext uri="{FF2B5EF4-FFF2-40B4-BE49-F238E27FC236}">
                <a16:creationId xmlns:a16="http://schemas.microsoft.com/office/drawing/2014/main" id="{DCCEB9BF-F99A-474D-9A9A-1E5BE7DFE42D}"/>
              </a:ext>
            </a:extLst>
          </p:cNvPr>
          <p:cNvSpPr/>
          <p:nvPr/>
        </p:nvSpPr>
        <p:spPr>
          <a:xfrm>
            <a:off x="9219414" y="2601798"/>
            <a:ext cx="1498862" cy="52790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1465033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991B8CC-D81C-42B3-A29B-ADB03003214A}"/>
              </a:ext>
            </a:extLst>
          </p:cNvPr>
          <p:cNvSpPr>
            <a:spLocks noGrp="1"/>
          </p:cNvSpPr>
          <p:nvPr>
            <p:ph type="title"/>
          </p:nvPr>
        </p:nvSpPr>
        <p:spPr/>
        <p:txBody>
          <a:bodyPr/>
          <a:lstStyle/>
          <a:p>
            <a:r>
              <a:rPr lang="en-IN" dirty="0"/>
              <a:t>USER CREDENTIALS FORMS</a:t>
            </a:r>
          </a:p>
        </p:txBody>
      </p:sp>
      <p:sp>
        <p:nvSpPr>
          <p:cNvPr id="5" name="Text Placeholder 4">
            <a:extLst>
              <a:ext uri="{FF2B5EF4-FFF2-40B4-BE49-F238E27FC236}">
                <a16:creationId xmlns:a16="http://schemas.microsoft.com/office/drawing/2014/main" id="{EBF183CD-4AE4-4B14-A5D1-8CE3343CC400}"/>
              </a:ext>
            </a:extLst>
          </p:cNvPr>
          <p:cNvSpPr>
            <a:spLocks noGrp="1"/>
          </p:cNvSpPr>
          <p:nvPr>
            <p:ph type="body" idx="1"/>
          </p:nvPr>
        </p:nvSpPr>
        <p:spPr>
          <a:xfrm>
            <a:off x="1154954" y="2405537"/>
            <a:ext cx="4825157" cy="576262"/>
          </a:xfrm>
        </p:spPr>
        <p:txBody>
          <a:bodyPr/>
          <a:lstStyle/>
          <a:p>
            <a:r>
              <a:rPr lang="en-IN" dirty="0"/>
              <a:t>SIGN UP PAGE</a:t>
            </a:r>
          </a:p>
        </p:txBody>
      </p:sp>
      <p:sp>
        <p:nvSpPr>
          <p:cNvPr id="7" name="Text Placeholder 6">
            <a:extLst>
              <a:ext uri="{FF2B5EF4-FFF2-40B4-BE49-F238E27FC236}">
                <a16:creationId xmlns:a16="http://schemas.microsoft.com/office/drawing/2014/main" id="{4049C62F-2050-486D-938A-37197A337D6D}"/>
              </a:ext>
            </a:extLst>
          </p:cNvPr>
          <p:cNvSpPr>
            <a:spLocks noGrp="1"/>
          </p:cNvSpPr>
          <p:nvPr>
            <p:ph type="body" sz="quarter" idx="3"/>
          </p:nvPr>
        </p:nvSpPr>
        <p:spPr>
          <a:xfrm>
            <a:off x="6208338" y="2405537"/>
            <a:ext cx="4825159" cy="576262"/>
          </a:xfrm>
        </p:spPr>
        <p:txBody>
          <a:bodyPr/>
          <a:lstStyle/>
          <a:p>
            <a:r>
              <a:rPr lang="en-IN" dirty="0"/>
              <a:t>LOGIN PAGE</a:t>
            </a:r>
          </a:p>
        </p:txBody>
      </p:sp>
      <p:pic>
        <p:nvPicPr>
          <p:cNvPr id="9" name="Content Placeholder 8">
            <a:extLst>
              <a:ext uri="{FF2B5EF4-FFF2-40B4-BE49-F238E27FC236}">
                <a16:creationId xmlns:a16="http://schemas.microsoft.com/office/drawing/2014/main" id="{E28A2637-FA22-46B6-989B-2D6E40AC809E}"/>
              </a:ext>
            </a:extLst>
          </p:cNvPr>
          <p:cNvPicPr>
            <a:picLocks noGrp="1" noChangeAspect="1"/>
          </p:cNvPicPr>
          <p:nvPr>
            <p:ph sz="half" idx="2"/>
          </p:nvPr>
        </p:nvPicPr>
        <p:blipFill>
          <a:blip r:embed="rId2"/>
          <a:stretch>
            <a:fillRect/>
          </a:stretch>
        </p:blipFill>
        <p:spPr>
          <a:xfrm>
            <a:off x="1335793" y="3179763"/>
            <a:ext cx="4464226" cy="3155049"/>
          </a:xfrm>
          <a:prstGeom prst="rect">
            <a:avLst/>
          </a:prstGeom>
        </p:spPr>
      </p:pic>
      <p:pic>
        <p:nvPicPr>
          <p:cNvPr id="10" name="Content Placeholder 9">
            <a:extLst>
              <a:ext uri="{FF2B5EF4-FFF2-40B4-BE49-F238E27FC236}">
                <a16:creationId xmlns:a16="http://schemas.microsoft.com/office/drawing/2014/main" id="{D10606AA-7FC7-44EB-AD9E-FB3E941D6BDB}"/>
              </a:ext>
            </a:extLst>
          </p:cNvPr>
          <p:cNvPicPr>
            <a:picLocks noGrp="1" noChangeAspect="1"/>
          </p:cNvPicPr>
          <p:nvPr>
            <p:ph sz="quarter" idx="4"/>
          </p:nvPr>
        </p:nvPicPr>
        <p:blipFill>
          <a:blip r:embed="rId3"/>
          <a:stretch>
            <a:fillRect/>
          </a:stretch>
        </p:blipFill>
        <p:spPr>
          <a:xfrm>
            <a:off x="6482179" y="3179763"/>
            <a:ext cx="4277479" cy="3155049"/>
          </a:xfrm>
          <a:prstGeom prst="rect">
            <a:avLst/>
          </a:prstGeom>
        </p:spPr>
      </p:pic>
    </p:spTree>
    <p:extLst>
      <p:ext uri="{BB962C8B-B14F-4D97-AF65-F5344CB8AC3E}">
        <p14:creationId xmlns:p14="http://schemas.microsoft.com/office/powerpoint/2010/main" val="15434483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9F32FB-C190-4DA0-9493-DB7DA949EB47}"/>
              </a:ext>
            </a:extLst>
          </p:cNvPr>
          <p:cNvSpPr>
            <a:spLocks noGrp="1"/>
          </p:cNvSpPr>
          <p:nvPr>
            <p:ph type="title"/>
          </p:nvPr>
        </p:nvSpPr>
        <p:spPr/>
        <p:txBody>
          <a:bodyPr/>
          <a:lstStyle/>
          <a:p>
            <a:r>
              <a:rPr lang="en-IN" dirty="0"/>
              <a:t>HOME PAGE</a:t>
            </a:r>
          </a:p>
        </p:txBody>
      </p:sp>
      <p:pic>
        <p:nvPicPr>
          <p:cNvPr id="4" name="Content Placeholder 3">
            <a:extLst>
              <a:ext uri="{FF2B5EF4-FFF2-40B4-BE49-F238E27FC236}">
                <a16:creationId xmlns:a16="http://schemas.microsoft.com/office/drawing/2014/main" id="{6A34715C-358F-4E78-97EE-627C5366504F}"/>
              </a:ext>
            </a:extLst>
          </p:cNvPr>
          <p:cNvPicPr>
            <a:picLocks noGrp="1" noChangeAspect="1"/>
          </p:cNvPicPr>
          <p:nvPr>
            <p:ph idx="1"/>
          </p:nvPr>
        </p:nvPicPr>
        <p:blipFill>
          <a:blip r:embed="rId2"/>
          <a:stretch>
            <a:fillRect/>
          </a:stretch>
        </p:blipFill>
        <p:spPr>
          <a:xfrm>
            <a:off x="1142384" y="2121031"/>
            <a:ext cx="10047231" cy="4477731"/>
          </a:xfrm>
          <a:prstGeom prst="rect">
            <a:avLst/>
          </a:prstGeom>
        </p:spPr>
      </p:pic>
    </p:spTree>
    <p:extLst>
      <p:ext uri="{BB962C8B-B14F-4D97-AF65-F5344CB8AC3E}">
        <p14:creationId xmlns:p14="http://schemas.microsoft.com/office/powerpoint/2010/main" val="22186358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22BB87-E1AA-4CD9-85C3-214156DC4EF5}"/>
              </a:ext>
            </a:extLst>
          </p:cNvPr>
          <p:cNvSpPr>
            <a:spLocks noGrp="1"/>
          </p:cNvSpPr>
          <p:nvPr>
            <p:ph type="title"/>
          </p:nvPr>
        </p:nvSpPr>
        <p:spPr/>
        <p:txBody>
          <a:bodyPr/>
          <a:lstStyle/>
          <a:p>
            <a:r>
              <a:rPr lang="en-IN" dirty="0"/>
              <a:t>WEBSITE NAVIGATION</a:t>
            </a:r>
          </a:p>
        </p:txBody>
      </p:sp>
      <p:sp>
        <p:nvSpPr>
          <p:cNvPr id="3" name="Content Placeholder 2">
            <a:extLst>
              <a:ext uri="{FF2B5EF4-FFF2-40B4-BE49-F238E27FC236}">
                <a16:creationId xmlns:a16="http://schemas.microsoft.com/office/drawing/2014/main" id="{B102FD04-5E52-4135-BEDD-EAD65EAF355A}"/>
              </a:ext>
            </a:extLst>
          </p:cNvPr>
          <p:cNvSpPr>
            <a:spLocks noGrp="1"/>
          </p:cNvSpPr>
          <p:nvPr>
            <p:ph idx="1"/>
          </p:nvPr>
        </p:nvSpPr>
        <p:spPr>
          <a:xfrm>
            <a:off x="972766" y="2156027"/>
            <a:ext cx="10690698" cy="4604696"/>
          </a:xfrm>
        </p:spPr>
        <p:txBody>
          <a:bodyPr/>
          <a:lstStyle/>
          <a:p>
            <a:r>
              <a:rPr lang="en-IN" dirty="0"/>
              <a:t>Record Entry page in the website</a:t>
            </a:r>
          </a:p>
        </p:txBody>
      </p:sp>
      <p:pic>
        <p:nvPicPr>
          <p:cNvPr id="4" name="Picture 3">
            <a:extLst>
              <a:ext uri="{FF2B5EF4-FFF2-40B4-BE49-F238E27FC236}">
                <a16:creationId xmlns:a16="http://schemas.microsoft.com/office/drawing/2014/main" id="{7D019BD9-EB6C-4E76-B054-0181E3E9FBD7}"/>
              </a:ext>
            </a:extLst>
          </p:cNvPr>
          <p:cNvPicPr>
            <a:picLocks noChangeAspect="1"/>
          </p:cNvPicPr>
          <p:nvPr/>
        </p:nvPicPr>
        <p:blipFill>
          <a:blip r:embed="rId2"/>
          <a:stretch>
            <a:fillRect/>
          </a:stretch>
        </p:blipFill>
        <p:spPr>
          <a:xfrm>
            <a:off x="1288909" y="2660278"/>
            <a:ext cx="10170274" cy="4027660"/>
          </a:xfrm>
          <a:prstGeom prst="rect">
            <a:avLst/>
          </a:prstGeom>
        </p:spPr>
      </p:pic>
    </p:spTree>
    <p:extLst>
      <p:ext uri="{BB962C8B-B14F-4D97-AF65-F5344CB8AC3E}">
        <p14:creationId xmlns:p14="http://schemas.microsoft.com/office/powerpoint/2010/main" val="14450874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73EE61-6DE8-4ED9-B4BE-82EEEF704073}"/>
              </a:ext>
            </a:extLst>
          </p:cNvPr>
          <p:cNvSpPr>
            <a:spLocks noGrp="1"/>
          </p:cNvSpPr>
          <p:nvPr>
            <p:ph type="title"/>
          </p:nvPr>
        </p:nvSpPr>
        <p:spPr/>
        <p:txBody>
          <a:bodyPr/>
          <a:lstStyle/>
          <a:p>
            <a:r>
              <a:rPr lang="en-IN" dirty="0"/>
              <a:t>SEARCH RETRIEVAL AND RESULTS</a:t>
            </a:r>
          </a:p>
        </p:txBody>
      </p:sp>
      <p:sp>
        <p:nvSpPr>
          <p:cNvPr id="3" name="Content Placeholder 2">
            <a:extLst>
              <a:ext uri="{FF2B5EF4-FFF2-40B4-BE49-F238E27FC236}">
                <a16:creationId xmlns:a16="http://schemas.microsoft.com/office/drawing/2014/main" id="{F3269668-CC6C-4F8C-9748-32908F0EBFC9}"/>
              </a:ext>
            </a:extLst>
          </p:cNvPr>
          <p:cNvSpPr>
            <a:spLocks noGrp="1"/>
          </p:cNvSpPr>
          <p:nvPr>
            <p:ph idx="1"/>
          </p:nvPr>
        </p:nvSpPr>
        <p:spPr/>
        <p:txBody>
          <a:bodyPr/>
          <a:lstStyle/>
          <a:p>
            <a:pPr>
              <a:buAutoNum type="arabicPeriod"/>
            </a:pPr>
            <a:r>
              <a:rPr lang="en-IN" dirty="0">
                <a:solidFill>
                  <a:schemeClr val="tx1"/>
                </a:solidFill>
              </a:rPr>
              <a:t>Category Search</a:t>
            </a:r>
          </a:p>
          <a:p>
            <a:pPr marL="0" indent="0">
              <a:buNone/>
            </a:pPr>
            <a:endParaRPr lang="en-IN" dirty="0">
              <a:solidFill>
                <a:schemeClr val="tx1"/>
              </a:solidFill>
            </a:endParaRPr>
          </a:p>
          <a:p>
            <a:pPr marL="0" indent="0">
              <a:buNone/>
            </a:pPr>
            <a:endParaRPr lang="en-IN" dirty="0">
              <a:solidFill>
                <a:schemeClr val="tx1"/>
              </a:solidFill>
            </a:endParaRPr>
          </a:p>
          <a:p>
            <a:pPr marL="0" indent="0">
              <a:buNone/>
            </a:pPr>
            <a:r>
              <a:rPr lang="en-IN" dirty="0">
                <a:solidFill>
                  <a:schemeClr val="tx1"/>
                </a:solidFill>
              </a:rPr>
              <a:t>Select a </a:t>
            </a:r>
          </a:p>
          <a:p>
            <a:pPr marL="0" indent="0">
              <a:buNone/>
            </a:pPr>
            <a:r>
              <a:rPr lang="en-IN" dirty="0">
                <a:solidFill>
                  <a:schemeClr val="tx1"/>
                </a:solidFill>
              </a:rPr>
              <a:t>category</a:t>
            </a:r>
          </a:p>
        </p:txBody>
      </p:sp>
      <p:pic>
        <p:nvPicPr>
          <p:cNvPr id="5" name="Picture 4">
            <a:extLst>
              <a:ext uri="{FF2B5EF4-FFF2-40B4-BE49-F238E27FC236}">
                <a16:creationId xmlns:a16="http://schemas.microsoft.com/office/drawing/2014/main" id="{1A8415AD-DA6A-4A7A-94F5-348B4D4F7851}"/>
              </a:ext>
            </a:extLst>
          </p:cNvPr>
          <p:cNvPicPr>
            <a:picLocks noChangeAspect="1"/>
          </p:cNvPicPr>
          <p:nvPr/>
        </p:nvPicPr>
        <p:blipFill>
          <a:blip r:embed="rId2"/>
          <a:stretch>
            <a:fillRect/>
          </a:stretch>
        </p:blipFill>
        <p:spPr>
          <a:xfrm>
            <a:off x="2786422" y="2912882"/>
            <a:ext cx="9176192" cy="3638747"/>
          </a:xfrm>
          <a:prstGeom prst="rect">
            <a:avLst/>
          </a:prstGeom>
        </p:spPr>
      </p:pic>
      <p:cxnSp>
        <p:nvCxnSpPr>
          <p:cNvPr id="8" name="Straight Arrow Connector 7">
            <a:extLst>
              <a:ext uri="{FF2B5EF4-FFF2-40B4-BE49-F238E27FC236}">
                <a16:creationId xmlns:a16="http://schemas.microsoft.com/office/drawing/2014/main" id="{F22DF5CA-5340-4F1E-A1AD-170868AA3450}"/>
              </a:ext>
            </a:extLst>
          </p:cNvPr>
          <p:cNvCxnSpPr>
            <a:cxnSpLocks/>
          </p:cNvCxnSpPr>
          <p:nvPr/>
        </p:nvCxnSpPr>
        <p:spPr>
          <a:xfrm>
            <a:off x="2309567" y="4311650"/>
            <a:ext cx="772998" cy="85407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71D62E51-0DC3-4C43-938F-190F72D243D5}"/>
              </a:ext>
            </a:extLst>
          </p:cNvPr>
          <p:cNvSpPr/>
          <p:nvPr/>
        </p:nvSpPr>
        <p:spPr>
          <a:xfrm>
            <a:off x="2786422" y="5131978"/>
            <a:ext cx="1361372" cy="119720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91246370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docProps/app.xml><?xml version="1.0" encoding="utf-8"?>
<Properties xmlns="http://schemas.openxmlformats.org/officeDocument/2006/extended-properties" xmlns:vt="http://schemas.openxmlformats.org/officeDocument/2006/docPropsVTypes">
  <Template>Ion Boardroom</Template>
  <TotalTime>318</TotalTime>
  <Words>721</Words>
  <Application>Microsoft Office PowerPoint</Application>
  <PresentationFormat>Widescreen</PresentationFormat>
  <Paragraphs>70</Paragraphs>
  <Slides>16</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Arial</vt:lpstr>
      <vt:lpstr>Century Gothic</vt:lpstr>
      <vt:lpstr>Copperplate Gothic Light</vt:lpstr>
      <vt:lpstr>Wingdings 3</vt:lpstr>
      <vt:lpstr>Ion Boardroom</vt:lpstr>
      <vt:lpstr>     info 5717 Dynamic WWW Structures Group- 7 FINAL PROJECT REPORT  T4 – FORUMS AND ONLINE COMMUNITIES ON VISUALIZATION, SOCIAL NETWORK ANALYSIS, DATA &amp; TEXT MINING, INFORMATION RETRIEVAL&amp; MACHINE LEARNING </vt:lpstr>
      <vt:lpstr>OBJECTIVES</vt:lpstr>
      <vt:lpstr>USERS’ REQUIREMENTS</vt:lpstr>
      <vt:lpstr>ENTITIES USED IN THE DATABASE</vt:lpstr>
      <vt:lpstr>FUNCTIONING OF WEBSITE</vt:lpstr>
      <vt:lpstr>USER CREDENTIALS FORMS</vt:lpstr>
      <vt:lpstr>HOME PAGE</vt:lpstr>
      <vt:lpstr>WEBSITE NAVIGATION</vt:lpstr>
      <vt:lpstr>SEARCH RETRIEVAL AND RESULTS</vt:lpstr>
      <vt:lpstr>SEARCH RETRIEVAL AND RESULTS</vt:lpstr>
      <vt:lpstr>SEARCH RETRIEVAL AND RESULTS</vt:lpstr>
      <vt:lpstr>SEARCH RETRIEVAL AND RESULTS</vt:lpstr>
      <vt:lpstr>LOGGING OUT FROM THE WEBSITE</vt:lpstr>
      <vt:lpstr>SITE MAP</vt:lpstr>
      <vt:lpstr>URLS OF THE WEBSITE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info 5717 Dynamic WWW Structures Group- 7 FINAL PROJECT REPORT   T4 – FORUMS AND ONLINE COMMUNITIES ON VISUALIZATION, SOCIAL NETWORK ANALYSIS, DATA &amp; TEXT MINING, INFORMATION RETRIEVAL&amp; MACHINE LEARNING   </dc:title>
  <dc:creator>Divya Yerramsetty</dc:creator>
  <cp:lastModifiedBy>Divya Yerramsetty</cp:lastModifiedBy>
  <cp:revision>26</cp:revision>
  <dcterms:created xsi:type="dcterms:W3CDTF">2017-12-14T20:40:23Z</dcterms:created>
  <dcterms:modified xsi:type="dcterms:W3CDTF">2017-12-15T02:52:58Z</dcterms:modified>
</cp:coreProperties>
</file>